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31"/>
  </p:handoutMasterIdLst>
  <p:sldIdLst>
    <p:sldId id="256" r:id="rId4"/>
    <p:sldId id="259" r:id="rId6"/>
    <p:sldId id="284" r:id="rId7"/>
    <p:sldId id="341" r:id="rId8"/>
    <p:sldId id="342" r:id="rId9"/>
    <p:sldId id="336" r:id="rId10"/>
    <p:sldId id="369" r:id="rId11"/>
    <p:sldId id="344" r:id="rId12"/>
    <p:sldId id="345" r:id="rId13"/>
    <p:sldId id="370" r:id="rId14"/>
    <p:sldId id="346" r:id="rId15"/>
    <p:sldId id="338" r:id="rId16"/>
    <p:sldId id="366" r:id="rId17"/>
    <p:sldId id="367" r:id="rId18"/>
    <p:sldId id="285" r:id="rId19"/>
    <p:sldId id="331" r:id="rId20"/>
    <p:sldId id="347" r:id="rId21"/>
    <p:sldId id="348" r:id="rId22"/>
    <p:sldId id="349" r:id="rId23"/>
    <p:sldId id="350" r:id="rId24"/>
    <p:sldId id="351" r:id="rId25"/>
    <p:sldId id="354" r:id="rId26"/>
    <p:sldId id="286" r:id="rId27"/>
    <p:sldId id="343" r:id="rId28"/>
    <p:sldId id="368" r:id="rId29"/>
    <p:sldId id="288" r:id="rId30"/>
  </p:sldIdLst>
  <p:sldSz cx="9144000" cy="5143500" type="screen16x9"/>
  <p:notesSz cx="6858000" cy="9144000"/>
  <p:embeddedFontLst>
    <p:embeddedFont>
      <p:font typeface="微软雅黑" panose="020B0503020204020204" charset="-122"/>
      <p:regular r:id="rId35"/>
    </p:embeddedFont>
    <p:embeddedFont>
      <p:font typeface="Calibri" panose="020F0502020204030204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84" y="1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tags" Target="tags/tag1.xml"/><Relationship Id="rId4" Type="http://schemas.openxmlformats.org/officeDocument/2006/relationships/slide" Target="slides/slide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4"/>
            <a:ext cx="7886700" cy="43588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01693" y="1893045"/>
            <a:ext cx="627450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600" b="1" dirty="0">
                <a:solidFill>
                  <a:srgbClr val="1B4367"/>
                </a:solidFill>
                <a:cs typeface="+mn-ea"/>
                <a:sym typeface="+mn-lt"/>
              </a:rPr>
              <a:t>机器学习</a:t>
            </a:r>
            <a:r>
              <a:rPr lang="en-US" altLang="zh-CN" sz="3600" b="1" dirty="0">
                <a:solidFill>
                  <a:srgbClr val="1B4367"/>
                </a:solidFill>
                <a:cs typeface="+mn-ea"/>
                <a:sym typeface="+mn-lt"/>
              </a:rPr>
              <a:t>——</a:t>
            </a:r>
            <a:r>
              <a:rPr lang="zh-CN" altLang="en-US" sz="3600" b="1" dirty="0">
                <a:solidFill>
                  <a:srgbClr val="1B4367"/>
                </a:solidFill>
                <a:cs typeface="+mn-ea"/>
                <a:sym typeface="+mn-lt"/>
              </a:rPr>
              <a:t>糖尿病分类</a:t>
            </a:r>
            <a:endParaRPr lang="zh-CN" altLang="en-US" sz="3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3387575" y="3196479"/>
            <a:ext cx="5616787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小组成员：</a:t>
            </a:r>
            <a:r>
              <a:rPr lang="zh-CN" altLang="en-US" sz="1200" dirty="0"/>
              <a:t>  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汇报时间：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2024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 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7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5"/>
          <p:cNvSpPr txBox="1"/>
          <p:nvPr/>
        </p:nvSpPr>
        <p:spPr>
          <a:xfrm>
            <a:off x="318271" y="20749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相关性热图实现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529" y="1495217"/>
            <a:ext cx="5226319" cy="1981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5"/>
          <p:cNvSpPr txBox="1"/>
          <p:nvPr/>
        </p:nvSpPr>
        <p:spPr>
          <a:xfrm>
            <a:off x="318271" y="20749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相关性热图分析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11" y="793043"/>
            <a:ext cx="5274310" cy="3134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70021" y="793043"/>
            <a:ext cx="346640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这张图展示了糖尿病数据集的相关性热图。热图中的每个单元格表示两个变量之间的相关系数，颜色从深色（负相关）到浅色（正相关）变化。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分析</a:t>
            </a:r>
            <a:r>
              <a:rPr lang="zh-CN" altLang="en-US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总体观察：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颜色越浅表示两个变量之间的正相关性越强，颜色越深表示两个变量之间的负相关性越强。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热图中的相关系数范围从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表示完全正相关，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表示完全负相关，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表示没有线性相关性。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1316" y="478869"/>
            <a:ext cx="288451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Outcome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的相关性：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Glucose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（血糖）：与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Outcome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有较强的正相关性（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0.49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），意味着血糖水平较高的人更可能患有糖尿病。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BMI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（身体质量指数）：与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Outcome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的正相关性为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0.31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，也表明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BMI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较高的人更可能患有糖尿病。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Age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（年龄）：与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Outcome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的相关性为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0.24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，说明年龄越大，患糖尿病的可能性越大。</a:t>
            </a:r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其他特征如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Pregnancies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（怀孕次数）、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BloodPressure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（血压）、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SkinThickness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（皮肤厚度）、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Insulin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（胰岛素）、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DiabetesPedigreeFunction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（糖尿病家族史函数）与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Outcome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的相关性相对较低，但也有一定的影响。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571" y="796907"/>
            <a:ext cx="5973196" cy="3549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1317" y="88170"/>
            <a:ext cx="314221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特征之间的相关性：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Insulin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Glucose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之间有较强的正相关性（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0.42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），这可能是因为高血糖通常伴随着胰岛素水平的变化。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SkinThickness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BMI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之间的正相关性较强（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0.54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），说明皮肤厚度较大的人往往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BMI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也较高。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Age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Pregnancies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之间的正相关性为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0.54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，说明随着年龄的增加，怀孕次数也可能增加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en-US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数据特征选择：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在特征选择过程中，通常会选择与目标变量（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Outcome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）相关性较强的特征。例如，可以优先考虑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Glucose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BMI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Age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等特征。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需要注意的是，特征之间的高相关性（如</a:t>
            </a:r>
            <a:r>
              <a:rPr lang="en-US" altLang="zh-CN" sz="1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SkinThickness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BMI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）可能会导致多重共线性问题，需要进一步处理。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3527" y="796907"/>
            <a:ext cx="5860473" cy="3482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5"/>
          <p:cNvSpPr txBox="1"/>
          <p:nvPr/>
        </p:nvSpPr>
        <p:spPr>
          <a:xfrm>
            <a:off x="318271" y="20749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相关性热图分析结论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11" y="793043"/>
            <a:ext cx="5274310" cy="3134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70021" y="171093"/>
            <a:ext cx="3532910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相关性分析价值：这张热图帮助我们理解了糖尿病数据集中各特征与糖尿病（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Outcome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）的相关性，以及特征之间的相互关系。这对于后续的特征选择和模型构建具有重要参考价值。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模型构建：在构建预测模型时，选择与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Outcome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相关性较高的特征可以提高模型的性能。同时，需要注意特征之间的多重共线性问题，可能需要进行特征工程处理。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通过这张热图，我们能够更好地理解数据的内在结构，从而在建模过程中做出更加合理的决策。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93923" y="2767293"/>
            <a:ext cx="457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模型训练、测试、评估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7" y="309786"/>
            <a:ext cx="317531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定义模型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572" y="788669"/>
            <a:ext cx="7503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8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定义了三种模型，分别是：</a:t>
            </a:r>
            <a:endParaRPr lang="en-US" altLang="zh-CN" sz="1800" kern="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defTabSz="685800">
              <a:defRPr/>
            </a:pPr>
            <a:endParaRPr lang="zh-CN" altLang="en-US" sz="1800" kern="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09387" y="17789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逻辑回归（Logistic Regression）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朴素贝叶斯（Naive Bayes）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决策树（Decision Tree）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583" y="2466769"/>
            <a:ext cx="7097438" cy="1672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465618" y="291407"/>
            <a:ext cx="317531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交叉验证评分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65618" y="2779841"/>
            <a:ext cx="42476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交叉验证评分</a:t>
            </a:r>
            <a:endParaRPr lang="zh-CN" altLang="en-US" b="1" dirty="0"/>
          </a:p>
          <a:p>
            <a:r>
              <a:rPr lang="zh-CN" altLang="en-US" dirty="0"/>
              <a:t>使用</a:t>
            </a:r>
            <a:r>
              <a:rPr lang="en-US" altLang="zh-CN" dirty="0"/>
              <a:t>10</a:t>
            </a:r>
            <a:r>
              <a:rPr lang="zh-CN" altLang="en-US" dirty="0"/>
              <a:t>折交叉验证来评估模型的表现，得到以下平均得分（</a:t>
            </a:r>
            <a:r>
              <a:rPr lang="en-US" altLang="zh-CN" dirty="0"/>
              <a:t>Accuracy</a:t>
            </a:r>
            <a:r>
              <a:rPr lang="zh-CN" altLang="en-US" dirty="0"/>
              <a:t>）：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逻辑回归</a:t>
            </a:r>
            <a:r>
              <a:rPr lang="zh-CN" altLang="en-US" dirty="0"/>
              <a:t>：</a:t>
            </a:r>
            <a:r>
              <a:rPr lang="en-US" altLang="zh-CN" dirty="0"/>
              <a:t>0.7695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朴素贝叶斯</a:t>
            </a:r>
            <a:r>
              <a:rPr lang="zh-CN" altLang="en-US" dirty="0"/>
              <a:t>：</a:t>
            </a:r>
            <a:r>
              <a:rPr lang="en-US" altLang="zh-CN" dirty="0"/>
              <a:t>0.75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决策树</a:t>
            </a:r>
            <a:r>
              <a:rPr lang="zh-CN" altLang="en-US" dirty="0"/>
              <a:t>：</a:t>
            </a:r>
            <a:r>
              <a:rPr lang="en-US" altLang="zh-CN" dirty="0"/>
              <a:t>0.6824</a:t>
            </a:r>
            <a:endParaRPr lang="en-US" altLang="zh-CN" dirty="0"/>
          </a:p>
          <a:p>
            <a:r>
              <a:rPr lang="zh-CN" altLang="en-US" dirty="0"/>
              <a:t>这些结果表明，逻辑回归模型的平均得分最高，决策树的平均得分最低。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3316" y="3303719"/>
            <a:ext cx="4089316" cy="6645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18" y="1175201"/>
            <a:ext cx="7931558" cy="1225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74478" y="207084"/>
            <a:ext cx="317531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defRPr/>
            </a:pPr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参数搜索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477" y="645428"/>
            <a:ext cx="7795944" cy="299314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74477" y="3746054"/>
            <a:ext cx="575101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通过网格搜索来找到逻辑回归和决策树的最佳参数：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逻辑回归最佳参数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{'C': 1, 'solver': 'saga'}</a:t>
            </a:r>
            <a:endParaRPr kumimoji="0" lang="zh-CN" altLang="zh-CN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决策树最佳参数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{'max_depth': 3, 'min_samples_split': 2}</a:t>
            </a:r>
            <a:endParaRPr kumimoji="0" lang="zh-CN" altLang="zh-CN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7" y="309787"/>
            <a:ext cx="317531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defRPr/>
            </a:pPr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最佳参数模型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476" y="790483"/>
            <a:ext cx="5458255" cy="25119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9387" y="3452280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在测试集上评估使用最佳参数训练的模型，得到以下得分（</a:t>
            </a:r>
            <a:r>
              <a:rPr lang="en-US" altLang="zh-CN" dirty="0"/>
              <a:t>Accuracy</a:t>
            </a:r>
            <a:r>
              <a:rPr lang="zh-CN" altLang="en-US" dirty="0"/>
              <a:t>）：</a:t>
            </a:r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逻辑回归</a:t>
            </a:r>
            <a:r>
              <a:rPr lang="zh-CN" altLang="en-US" dirty="0"/>
              <a:t>：</a:t>
            </a:r>
            <a:r>
              <a:rPr lang="en-US" altLang="zh-CN" dirty="0"/>
              <a:t>0.7532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朴素贝叶斯</a:t>
            </a:r>
            <a:r>
              <a:rPr lang="zh-CN" altLang="en-US" dirty="0"/>
              <a:t>：</a:t>
            </a:r>
            <a:r>
              <a:rPr lang="en-US" altLang="zh-CN" dirty="0"/>
              <a:t>0.7468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决策树</a:t>
            </a:r>
            <a:r>
              <a:rPr lang="zh-CN" altLang="en-US" dirty="0"/>
              <a:t>：</a:t>
            </a:r>
            <a:r>
              <a:rPr lang="en-US" altLang="zh-CN" dirty="0"/>
              <a:t>0.7597</a:t>
            </a:r>
            <a:endParaRPr lang="en-US" altLang="zh-CN" dirty="0"/>
          </a:p>
          <a:p>
            <a:r>
              <a:rPr lang="zh-CN" altLang="en-US" dirty="0"/>
              <a:t>可以看到，决策树在测试集上的得分略高于逻辑回归和朴素贝叶斯。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  <a:endParaRPr lang="zh-CN" altLang="en-US" sz="4400" b="1" spc="-225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  <a:endParaRPr lang="en-US" altLang="zh-CN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9" name="文本框 10"/>
          <p:cNvSpPr txBox="1"/>
          <p:nvPr/>
        </p:nvSpPr>
        <p:spPr>
          <a:xfrm>
            <a:off x="5651174" y="1253743"/>
            <a:ext cx="2538669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数据导入与处理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29187" y="125374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86082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66760" y="1912400"/>
            <a:ext cx="252308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可视化分析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03264" y="1912400"/>
            <a:ext cx="478533" cy="393570"/>
            <a:chOff x="5630129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30129" y="978426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123282" y="2592060"/>
            <a:ext cx="478533" cy="393570"/>
            <a:chOff x="5640108" y="966369"/>
            <a:chExt cx="476097" cy="391567"/>
          </a:xfrm>
        </p:grpSpPr>
        <p:sp>
          <p:nvSpPr>
            <p:cNvPr id="7" name="椭圆 6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10"/>
          <p:cNvSpPr txBox="1"/>
          <p:nvPr/>
        </p:nvSpPr>
        <p:spPr>
          <a:xfrm>
            <a:off x="5666760" y="2592060"/>
            <a:ext cx="252308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模型训练、测试、评估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5666760" y="3285731"/>
            <a:ext cx="252308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>
                <a:solidFill>
                  <a:schemeClr val="bg1"/>
                </a:solidFill>
                <a:cs typeface="+mn-ea"/>
                <a:sym typeface="+mn-lt"/>
              </a:rPr>
              <a:t>计算评价指标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23282" y="3293335"/>
            <a:ext cx="478533" cy="393570"/>
            <a:chOff x="5640108" y="966369"/>
            <a:chExt cx="476097" cy="391567"/>
          </a:xfrm>
        </p:grpSpPr>
        <p:sp>
          <p:nvSpPr>
            <p:cNvPr id="14" name="椭圆 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/>
      <p:bldP spid="79" grpId="0" animBg="1"/>
      <p:bldP spid="83" grpId="0" animBg="1"/>
      <p:bldP spid="4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7" y="309787"/>
            <a:ext cx="317531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defRPr/>
            </a:pPr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计算评价指标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831" y="837758"/>
            <a:ext cx="5435879" cy="37339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76529" y="1718907"/>
            <a:ext cx="28346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通过各模型在测试集上的预测结果，计算以下评估指标：</a:t>
            </a:r>
            <a:endParaRPr lang="en-US" altLang="zh-CN" dirty="0"/>
          </a:p>
          <a:p>
            <a:endParaRPr lang="zh-CN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准确率（</a:t>
            </a:r>
            <a:r>
              <a:rPr lang="en-US" altLang="zh-CN" b="1" dirty="0"/>
              <a:t>Accuracy</a:t>
            </a:r>
            <a:r>
              <a:rPr lang="zh-CN" altLang="en-US" b="1" dirty="0"/>
              <a:t>）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精确率（</a:t>
            </a:r>
            <a:r>
              <a:rPr lang="en-US" altLang="zh-CN" b="1" dirty="0"/>
              <a:t>Precision</a:t>
            </a:r>
            <a:r>
              <a:rPr lang="zh-CN" altLang="en-US" b="1" dirty="0"/>
              <a:t>）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召回率（</a:t>
            </a:r>
            <a:r>
              <a:rPr lang="en-US" altLang="zh-CN" b="1" dirty="0"/>
              <a:t>Recall</a:t>
            </a:r>
            <a:r>
              <a:rPr lang="zh-CN" altLang="en-US" b="1" dirty="0"/>
              <a:t>）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F1</a:t>
            </a:r>
            <a:r>
              <a:rPr lang="zh-CN" altLang="en-US" b="1" dirty="0"/>
              <a:t>分数（</a:t>
            </a:r>
            <a:r>
              <a:rPr lang="en-US" altLang="zh-CN" b="1" dirty="0"/>
              <a:t>F1 Score</a:t>
            </a:r>
            <a:r>
              <a:rPr lang="zh-CN" altLang="en-US" b="1" dirty="0"/>
              <a:t>）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324197" y="298357"/>
            <a:ext cx="3175310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defRPr/>
            </a:pPr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评价指标结果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197" y="659382"/>
            <a:ext cx="457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逻辑回归</a:t>
            </a:r>
            <a:r>
              <a:rPr lang="zh-CN" altLang="en-US" dirty="0"/>
              <a:t>：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Accuracy: 0.7532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Precision: 0.6667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Recall: 0.6182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F1 Score: 0.6415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朴素贝叶斯</a:t>
            </a:r>
            <a:r>
              <a:rPr lang="zh-CN" altLang="en-US" dirty="0"/>
              <a:t>：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Accuracy: 0.7468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Precision: 0.6379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Recall: 0.6727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F1 Score: 0.6549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决策树</a:t>
            </a:r>
            <a:r>
              <a:rPr lang="zh-CN" altLang="en-US" dirty="0"/>
              <a:t>：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Accuracy: 0.7597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Precision: 0.68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Recall: 0.6182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F1 Score: 0.6476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/>
              <a:t>从这些结果可以看出，尽管决策树的准确率最高，但逻辑回归和朴素贝叶斯在其他评估指标上的表现也较为接近。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6197" y="252940"/>
            <a:ext cx="3769687" cy="4729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5"/>
          <p:cNvSpPr txBox="1"/>
          <p:nvPr/>
        </p:nvSpPr>
        <p:spPr>
          <a:xfrm>
            <a:off x="709387" y="309786"/>
            <a:ext cx="4170344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结论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22291" y="750730"/>
            <a:ext cx="789019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综合以上各方面的结果，我们可以得出以下结论：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交叉验证和测试集表现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：逻辑回归和朴素贝叶斯模型的表现相当，决策树模型的表现稍差，但在测试集上的准确率最高。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最佳参数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：逻辑回归使用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C=1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和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saga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求解器，决策树的最大深度为3且最小分裂样本数为2。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评估指标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：各模型在精确率、召回率和F1分数上的表现相差不大，决策树的准确率略高。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/>
              <a:t>综合考虑，朴素贝叶斯模型在</a:t>
            </a:r>
            <a:r>
              <a:rPr lang="en-US" altLang="zh-CN" sz="1800" dirty="0"/>
              <a:t>AUC</a:t>
            </a:r>
            <a:r>
              <a:rPr lang="zh-CN" altLang="en-US" sz="1800" dirty="0"/>
              <a:t>值和评估指标上表现均衡，逻辑回归次之，决策树模型虽然在测试集上的准确率最高，但在其他评估指标上稍逊。根据具体应用场景，可以选择最适合的模型进行预测。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6" y="1089059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文本框 11"/>
          <p:cNvSpPr txBox="1"/>
          <p:nvPr/>
        </p:nvSpPr>
        <p:spPr>
          <a:xfrm>
            <a:off x="2494043" y="2778836"/>
            <a:ext cx="4171762" cy="11156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4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计算评价指标</a:t>
            </a:r>
            <a:endParaRPr lang="en-US" altLang="zh-CN" sz="34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 defTabSz="685800"/>
            <a:endParaRPr lang="zh-CN" altLang="en-US" sz="34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7" y="1575043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>
              <a:lnSpc>
                <a:spcPts val="3000"/>
              </a:lnSpc>
            </a:pPr>
            <a:r>
              <a:rPr lang="en-US" altLang="zh-CN" sz="5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 defTabSz="685800">
              <a:lnSpc>
                <a:spcPts val="3000"/>
              </a:lnSpc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PART </a:t>
            </a:r>
            <a:endParaRPr lang="en-US" altLang="zh-CN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5"/>
          <p:cNvSpPr txBox="1"/>
          <p:nvPr/>
        </p:nvSpPr>
        <p:spPr>
          <a:xfrm>
            <a:off x="318271" y="207496"/>
            <a:ext cx="303159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计算并绘制</a:t>
            </a:r>
            <a:r>
              <a:rPr lang="en-US" altLang="zh-CN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ROC</a:t>
            </a:r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曲线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9656" y="1964342"/>
            <a:ext cx="33199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35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分别对三个模型进行绘制</a:t>
            </a:r>
            <a:endParaRPr lang="zh-CN" altLang="en-US" sz="135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830" y="685743"/>
            <a:ext cx="6091770" cy="11312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0" y="2322800"/>
            <a:ext cx="6799211" cy="8506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295" y="3330257"/>
            <a:ext cx="3319925" cy="154521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3830" y="3964366"/>
            <a:ext cx="2729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设置标题，图例以及打印准确率</a:t>
            </a:r>
            <a:endParaRPr lang="zh-CN" altLang="en-US" sz="135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5"/>
          <p:cNvSpPr txBox="1"/>
          <p:nvPr/>
        </p:nvSpPr>
        <p:spPr>
          <a:xfrm>
            <a:off x="318271" y="207496"/>
            <a:ext cx="303159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defRPr/>
            </a:pPr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结果分析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7054" y="1894004"/>
            <a:ext cx="3615721" cy="28487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93" y="749067"/>
            <a:ext cx="3019099" cy="5310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1226" y="749068"/>
            <a:ext cx="414117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逻辑回归、朴素贝叶斯和决策树三种模型在糖尿病数据集上的</a:t>
            </a:r>
            <a:r>
              <a:rPr lang="en-US" altLang="zh-CN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ROC</a:t>
            </a:r>
            <a:r>
              <a:rPr lang="zh-CN" altLang="en-US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曲线及其对应的</a:t>
            </a:r>
            <a:r>
              <a:rPr lang="en-US" altLang="zh-CN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</a:t>
            </a:r>
            <a:r>
              <a:rPr lang="zh-CN" altLang="en-US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值。</a:t>
            </a:r>
            <a:endParaRPr lang="en-US" altLang="zh-CN" sz="975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ROC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曲线是一种评估二分类模型性能的工具，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ROC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曲线下的面积，用于量化模型的分类性能。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Tx/>
              <a:buAutoNum type="arabicPeriod"/>
            </a:pP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ROC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曲线：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横轴（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轴）：假阳性率表示将负类错误分类为正类的比例。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纵轴（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轴）：真阳性率，表示将正类正确分类的比例。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2. 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值：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值范围在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之间，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值越高，模型的分类性能越好。   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模型准确率对比：</a:t>
            </a:r>
            <a:endParaRPr lang="en-US" altLang="zh-CN" sz="975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逻辑回归：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 = 0.82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朴素贝叶斯：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 = 0.83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决策树：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 = 0.803. 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模型性能比较：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朴素贝叶斯模型的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值最高，为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0.83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，表明在这三个模型中，朴素贝叶斯的分类性能最好。逻辑回归模型的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值为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0.82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，紧随其后，性能也非常接近朴素贝叶斯。 决策树模型的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值为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0.80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，略低于前两者，但仍表现良好。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ROC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曲线的形状： 理想的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ROC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曲线应尽可能靠近左上角（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FPR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接近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且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TPR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接近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），表示高真阳性率和低假阳性率。从图中可以看到，三种模型的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ROC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曲线形状较为相似，都靠近左上角，表明它们都有较好的分类能力。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结论，模型选择：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虽然三种模型的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值差距不大，但朴素贝叶斯模型的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值最高，因此在这个数据集上，它略优于其他两种模型。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分类性能：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所有模型的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AUC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值都在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0.80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以上，表明它们在区分糖尿病患者与非糖尿病患者方面都具有较好的性能。</a:t>
            </a:r>
            <a:endParaRPr lang="en-US" altLang="zh-CN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97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进一步优化：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可以进一步优化模型参数，尝试其他模型（如</a:t>
            </a:r>
            <a:r>
              <a:rPr lang="en-US" altLang="zh-CN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SVM</a:t>
            </a:r>
            <a:r>
              <a:rPr lang="zh-CN" altLang="en-US" sz="975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、随机森林、神经网络等）或进行特征工程，以进一步提高分类性能。这张图直观地展示了三种模型的分类能力，为我们在模型选择和优化上提供了重要参考。</a:t>
            </a:r>
            <a:endParaRPr lang="zh-CN" altLang="en-US" sz="975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感谢聆听</a:t>
            </a:r>
            <a:endParaRPr lang="en-US" altLang="zh-CN" sz="3000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6" y="1089059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83769" y="2709757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/>
            <a:r>
              <a:rPr lang="zh-CN" altLang="en-US" sz="34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数据导入与处理</a:t>
            </a:r>
            <a:endParaRPr lang="zh-CN" altLang="en-US" sz="34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7" y="1575043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685800">
              <a:lnSpc>
                <a:spcPts val="3000"/>
              </a:lnSpc>
            </a:pPr>
            <a:r>
              <a:rPr lang="en-US" altLang="zh-CN" sz="5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 defTabSz="685800">
              <a:lnSpc>
                <a:spcPts val="3000"/>
              </a:lnSpc>
            </a:pPr>
            <a:r>
              <a:rPr lang="en-US" altLang="zh-CN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PART </a:t>
            </a:r>
            <a:endParaRPr lang="en-US" altLang="zh-CN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5"/>
          <p:cNvSpPr txBox="1"/>
          <p:nvPr/>
        </p:nvSpPr>
        <p:spPr>
          <a:xfrm>
            <a:off x="318272" y="207496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读取与查看数据信息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619" y="632051"/>
            <a:ext cx="8354763" cy="461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7" y="1622616"/>
            <a:ext cx="1978961" cy="10114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72" y="3793029"/>
            <a:ext cx="3537258" cy="96501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6726" y="3316311"/>
            <a:ext cx="31740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查看与处理缺失值</a:t>
            </a:r>
            <a:endParaRPr lang="zh-CN" altLang="en-US" sz="135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453" y="1186790"/>
            <a:ext cx="3131933" cy="19682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078" y="3793029"/>
            <a:ext cx="4227480" cy="965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5"/>
          <p:cNvSpPr txBox="1"/>
          <p:nvPr/>
        </p:nvSpPr>
        <p:spPr>
          <a:xfrm>
            <a:off x="318271" y="207496"/>
            <a:ext cx="3031598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>
              <a:defRPr/>
            </a:pPr>
            <a:r>
              <a:rPr lang="zh-CN" altLang="en-US" sz="170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标准化处理和划分数据集</a:t>
            </a:r>
            <a:endParaRPr lang="zh-CN" altLang="en-US" sz="1700" b="1" dirty="0">
              <a:solidFill>
                <a:srgbClr val="1B4367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9656" y="2151433"/>
            <a:ext cx="33199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350" b="1" dirty="0">
                <a:solidFill>
                  <a:srgbClr val="1B4367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划分数据集为训练集和测试集</a:t>
            </a:r>
            <a:endParaRPr lang="zh-CN" altLang="en-US" sz="135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2" y="893422"/>
            <a:ext cx="7923524" cy="9645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2" y="2673234"/>
            <a:ext cx="7787774" cy="1050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可视化分析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5"/>
          <p:cNvSpPr txBox="1"/>
          <p:nvPr/>
        </p:nvSpPr>
        <p:spPr>
          <a:xfrm>
            <a:off x="318271" y="205501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PCA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降维可视化实现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8271" y="1465694"/>
            <a:ext cx="5098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323" y="1196904"/>
            <a:ext cx="7855354" cy="2749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5"/>
          <p:cNvSpPr txBox="1"/>
          <p:nvPr/>
        </p:nvSpPr>
        <p:spPr>
          <a:xfrm>
            <a:off x="318271" y="20749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700" b="1" dirty="0">
                <a:solidFill>
                  <a:srgbClr val="1B4367"/>
                </a:solidFill>
                <a:cs typeface="+mn-ea"/>
                <a:sym typeface="+mn-lt"/>
              </a:rPr>
              <a:t>PCA</a:t>
            </a:r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降维可视化分析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8271" y="1465694"/>
            <a:ext cx="5098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03" y="956425"/>
            <a:ext cx="4058631" cy="34966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3199" y="155704"/>
            <a:ext cx="476709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这张图展示了对糖尿病数据集进行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PCA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（主成分分析）降维后的二维可视化结果。每个点代表一个样本，颜色表示样本的分类标签（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），即是否患有糖尿病。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分析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主成分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和主成分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横轴和纵轴分别是数据的前两个主成分（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PCA Component 1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PCA Component 2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），它们是原始特征的线性组合，捕捉到数据中最多的方差。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图中的每个点都是原始数据投影到这两个主成分空间中的结果。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颜色编码：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颜色从深紫色（接近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）到黄色（接近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）渐变，代表样本的分类标签。深紫色表示未患糖尿病（标签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），黄色表示患糖尿病（标签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从图中可以看到，黄色和深紫色点大致上有一定的分布规律，但并没有完全分开。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3.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样本分布：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样本点在主成分空间中呈现一定的分散性和聚集性，但不同类别（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）样本之间存在重叠区域，说明两类样本在主成分空间上并不是完全可分的。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这意味着使用</a:t>
            </a:r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PCA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后，仅通过前两个主成分很难完全区分出是否患有糖尿病的样本。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5"/>
          <p:cNvSpPr txBox="1"/>
          <p:nvPr/>
        </p:nvSpPr>
        <p:spPr>
          <a:xfrm>
            <a:off x="318271" y="20749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结论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3982" y="644445"/>
            <a:ext cx="46271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分类难度：从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PCA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二维降维结果来看，糖尿病数据集在前两个主成分上的样本点之间存在重叠，表明数据集的分类具有一定的挑战性，仅靠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PCA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的前两个主成分不足以完全区分两类样本。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进一步处理：需要结合更多的特征（或主成分），或者使用更复杂的分类算法（例如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SVM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、神经网络等）来提高分类性能。</a:t>
            </a:r>
            <a:endParaRPr lang="en-US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可视化价值：</a:t>
            </a:r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PCA</a:t>
            </a:r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降维主要用于数据的可视化和初步分析，帮助我们理解数据的分布情况和样本间的相似性，但实际模型训练和预测时，仍需使用完整的特征集。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zh-CN" sz="16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zh-CN" sz="1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这张图为我们提供了数据在低维空间的一个直观理解，但对于实际的分类任务，还需要进一步的特征工程和模型优化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136" y="906528"/>
            <a:ext cx="4058631" cy="3496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KSO_WPP_MARK_KEY" val="0e5f8241-148a-4384-9838-0d434735e95c"/>
  <p:tag name="COMMONDATA" val="eyJoZGlkIjoiMjliNWIxNjIzZWFmYWE1OWU0NTM4MDRkZDlmMmRiY2EifQ=="/>
</p:tagLst>
</file>

<file path=ppt/theme/theme1.xml><?xml version="1.0" encoding="utf-8"?>
<a:theme xmlns:a="http://schemas.openxmlformats.org/drawingml/2006/main" name="WWW.2PPT.COM 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WW.2PPT.COM 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3657</Words>
  <Application>WPS 演示</Application>
  <PresentationFormat>全屏显示(16:9)</PresentationFormat>
  <Paragraphs>225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Calibri</vt:lpstr>
      <vt:lpstr>Times New Roman</vt:lpstr>
      <vt:lpstr>Arial Unicode MS</vt:lpstr>
      <vt:lpstr>Arial Unicode MS</vt:lpstr>
      <vt:lpstr>WWW.2PPT.COM  </vt:lpstr>
      <vt:lpstr>1_WWW.2PPT.COM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creator>www.2ppt.com-爱PPT提供资源下载</dc:creator>
  <dc:description>www.2ppt.com-爱PPT提供资源下载</dc:description>
  <dc:subject>www.2ppt.com-爱PPT提供资源下载</dc:subject>
  <cp:lastModifiedBy>uir776</cp:lastModifiedBy>
  <cp:revision>26</cp:revision>
  <dcterms:created xsi:type="dcterms:W3CDTF">2021-05-06T03:52:00Z</dcterms:created>
  <dcterms:modified xsi:type="dcterms:W3CDTF">2024-06-21T12:10:00Z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635F53A655094A188058590B807E0CB4</vt:lpwstr>
  </property>
</Properties>
</file>